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6d50c094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6d50c094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6d50c094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6d50c094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6d50c094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6d50c094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6d50c094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6d50c094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6d50c094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6d50c094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6d50c094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6d50c094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6d50c094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6d50c094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6d50c094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6d50c094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6d50c094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6d50c094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6d50c094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6d50c094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d6d50c0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d6d50c0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6d50c094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d6d50c094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6d50c094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6d50c094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d6d50c094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d6d50c094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6d50c094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6d50c094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6d50c094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6d50c094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6d50c094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6d50c094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6d50c094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6d50c094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6d50c094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d6d50c094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6d50c094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d6d50c094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6d50c094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6d50c094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d6d50c094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d6d50c094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6d50c094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6d50c094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6d50c094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6d50c094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d6d50c094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d6d50c094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6d50c094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6d50c094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6d50c094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d6d50c094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6d50c094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6d50c094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6d50c094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6d50c094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h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6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CPTVPumt3089IENK6dHkCq2UYdRm14S/view"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drive.google.com/file/d/1-kgWzDu_ko7VD7y2b5wWcXn309hJILFq/view"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drive.google.com/file/d/1-kp3Y1QwVn3Ybks47hkjxWEDPnCK--mI/view"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drive.google.com/file/d/1-kqSO8Q9jHYaIQcAaZnhlpCL84ku36ud/view"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hyperlink" Target="http://drive.google.com/file/d/1-l3K6wd-KHbyE4Vbojecy71gQuBosYDk/view"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drive.google.com/file/d/1-l8BxT74Qv4ojC844KddE8B6TrfO7_Cr/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hyperlink" Target="http://drive.google.com/file/d/1-mFa3iOMxEyP74-BBwEcMACcCkNBqYlY/view" TargetMode="External"/><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hyperlink" Target="http://drive.google.com/file/d/1-mT_oMSSCXq-P-1rY9phq4gwY9CXy9C6/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hyperlink" Target="http://drive.google.com/file/d/1-mjsUtd2Q5sXdyBUGV2fkTD1xtOMUYnv/view"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drive.google.com/file/d/1-niul3K9tv0Pw4KVqdZP8frhj1GZ_oyz/view" TargetMode="External"/><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hyperlink" Target="http://drive.google.com/file/d/1-nuwLwC0gyjs28tN6Y8nDw-gQGmQ73UW/view" TargetMode="External"/><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hyperlink" Target="http://drive.google.com/file/d/1-EB5Vmk76ZUHid1dqsGPGLFP-4dS9GsR/view"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drive.google.com/file/d/1-tPaw8Yr1D_OP02idBT3g1Nc58VWTiXI/view" TargetMode="External"/><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hyperlink" Target="http://drive.google.com/file/d/1-y1pWX8MQG2Cd52RVBlfbiloKeRe-CAO/view"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hyperlink" Target="http://drive.google.com/file/d/1-vLnL6T2gwMAdswAKAAvE3ywV-yOKBfr/view" TargetMode="External"/><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hyperlink" Target="http://drive.google.com/file/d/1-xkI5BTXKyQMIfBaLXvkxWDVXU_0ndHi/view" TargetMode="External"/><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hyperlink" Target="http://drive.google.com/file/d/1-u0BddqYKy8cT4PAjM1ZxyayFFMNvrM1/view" TargetMode="External"/><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hyperlink" Target="http://drive.google.com/file/d/1-uAYHFuFqGGd2IDrpYNIXivfADbPP8cZ/view" TargetMode="External"/><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hyperlink" Target="http://drive.google.com/file/d/1-zpBjvNqWfbUZxNC_HOFNhv5F4Pp7V4c/view" TargetMode="External"/><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hyperlink" Target="http://drive.google.com/file/d/1-zH3gud9meopDUxZRnFH4xxR4EuLhhkV/view" TargetMode="External"/><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hyperlink" Target="http://drive.google.com/file/d/100aCGrEHOmoxhdcxfChBOK7pvMsq4a1F/view" TargetMode="External"/><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hyperlink" Target="http://drive.google.com/file/d/1011fwMTWo8U_RlrmlrW7y2nVAZlMfXsb/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drive.google.com/file/d/1-FNJlhgXVnLowBFGAEyZCmVdr0Q4-tLj/view"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s://www.nepmese.hu/mesetar/mesek/holle-anyo" TargetMode="External"/><Relationship Id="rId4" Type="http://schemas.openxmlformats.org/officeDocument/2006/relationships/hyperlink" Target="http://drive.google.com/file/d/103B0O3qf4axH0m9ZkyYRQKI3j3RaxBpE/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hyperlink" Target="http://drive.google.com/file/d/1-FurhF-3jwrwkTlZ4A05gQVbGVzaRfHR/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drive.google.com/file/d/1-G7awnMNWMbgGKQjxyuYgW1ICqF2WuLF/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hyperlink" Target="http://drive.google.com/file/d/1-HUrYbK2N9zhQKr5xcepK3wnCilPRoT_/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drive.google.com/file/d/1-IM3rs0flHdc4as320V6SdVq7HQsas14/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hyperlink" Target="http://drive.google.com/file/d/1-icdk8mlR99FW_rnSDgY_JOX0N4HEQZ9/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drive.google.com/file/d/1-kVZhf-ZGMrMCNfUOjKaZJvFsQPMgeJz/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4D79"/>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i="1" lang="hu" sz="8000">
                <a:solidFill>
                  <a:schemeClr val="lt1"/>
                </a:solidFill>
                <a:latin typeface="Comic Sans MS"/>
                <a:ea typeface="Comic Sans MS"/>
                <a:cs typeface="Comic Sans MS"/>
                <a:sym typeface="Comic Sans MS"/>
              </a:rPr>
              <a:t>Holle anyó</a:t>
            </a:r>
            <a:endParaRPr b="1" i="1" sz="8000">
              <a:solidFill>
                <a:schemeClr val="lt1"/>
              </a:solidFill>
              <a:latin typeface="Comic Sans MS"/>
              <a:ea typeface="Comic Sans MS"/>
              <a:cs typeface="Comic Sans MS"/>
              <a:sym typeface="Comic Sans M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i="1" lang="hu">
                <a:solidFill>
                  <a:schemeClr val="lt1"/>
                </a:solidFill>
                <a:latin typeface="Comic Sans MS"/>
                <a:ea typeface="Comic Sans MS"/>
                <a:cs typeface="Comic Sans MS"/>
                <a:sym typeface="Comic Sans MS"/>
              </a:rPr>
              <a:t>Készítette: Belkó Nikoletta</a:t>
            </a:r>
            <a:endParaRPr b="1" i="1">
              <a:solidFill>
                <a:schemeClr val="lt1"/>
              </a:solidFill>
              <a:latin typeface="Comic Sans MS"/>
              <a:ea typeface="Comic Sans MS"/>
              <a:cs typeface="Comic Sans MS"/>
              <a:sym typeface="Comic Sans MS"/>
            </a:endParaRPr>
          </a:p>
          <a:p>
            <a:pPr indent="0" lvl="0" marL="0" rtl="0" algn="ctr">
              <a:spcBef>
                <a:spcPts val="0"/>
              </a:spcBef>
              <a:spcAft>
                <a:spcPts val="0"/>
              </a:spcAft>
              <a:buNone/>
            </a:pPr>
            <a:r>
              <a:rPr b="1" i="1" lang="hu">
                <a:solidFill>
                  <a:schemeClr val="lt1"/>
                </a:solidFill>
                <a:latin typeface="Comic Sans MS"/>
                <a:ea typeface="Comic Sans MS"/>
                <a:cs typeface="Comic Sans MS"/>
                <a:sym typeface="Comic Sans MS"/>
              </a:rPr>
              <a:t>TBGRTE</a:t>
            </a:r>
            <a:endParaRPr b="1" i="1">
              <a:solidFill>
                <a:schemeClr val="lt1"/>
              </a:solidFill>
              <a:latin typeface="Comic Sans MS"/>
              <a:ea typeface="Comic Sans MS"/>
              <a:cs typeface="Comic Sans MS"/>
              <a:sym typeface="Comic Sans MS"/>
            </a:endParaRPr>
          </a:p>
        </p:txBody>
      </p:sp>
      <p:sp>
        <p:nvSpPr>
          <p:cNvPr id="56" name="Google Shape;56;p13"/>
          <p:cNvSpPr txBox="1"/>
          <p:nvPr/>
        </p:nvSpPr>
        <p:spPr>
          <a:xfrm>
            <a:off x="312600" y="195300"/>
            <a:ext cx="8536800" cy="8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sz="1800">
              <a:solidFill>
                <a:schemeClr val="lt1"/>
              </a:solidFill>
              <a:latin typeface="Comic Sans MS"/>
              <a:ea typeface="Comic Sans MS"/>
              <a:cs typeface="Comic Sans MS"/>
              <a:sym typeface="Comic Sans MS"/>
            </a:endParaRPr>
          </a:p>
        </p:txBody>
      </p:sp>
      <p:pic>
        <p:nvPicPr>
          <p:cNvPr id="57" name="Google Shape;57;p13" title="Holle anyó0.mp3">
            <a:hlinkClick r:id="rId3"/>
          </p:cNvPr>
          <p:cNvPicPr preferRelativeResize="0"/>
          <p:nvPr/>
        </p:nvPicPr>
        <p:blipFill>
          <a:blip r:embed="rId4">
            <a:alphaModFix/>
          </a:blip>
          <a:stretch>
            <a:fillRect/>
          </a:stretch>
        </p:blipFill>
        <p:spPr>
          <a:xfrm>
            <a:off x="8392200" y="250425"/>
            <a:ext cx="457200" cy="457200"/>
          </a:xfrm>
          <a:prstGeom prst="rect">
            <a:avLst/>
          </a:prstGeom>
          <a:noFill/>
          <a:ln>
            <a:noFill/>
          </a:ln>
        </p:spPr>
      </p:pic>
    </p:spTree>
  </p:cSld>
  <p:clrMapOvr>
    <a:masterClrMapping/>
  </p:clrMapOvr>
  <mc:AlternateContent>
    <mc:Choice Requires="p14">
      <p:transition spd="slow" p14:dur="26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1000"/>
                                        <p:tgtEl>
                                          <p:spTgt spid="54"/>
                                        </p:tgtEl>
                                        <p:attrNameLst>
                                          <p:attrName>ppt_w</p:attrName>
                                        </p:attrNameLst>
                                      </p:cBhvr>
                                      <p:tavLst>
                                        <p:tav fmla="" tm="0">
                                          <p:val>
                                            <p:strVal val="0"/>
                                          </p:val>
                                        </p:tav>
                                        <p:tav fmla="" tm="100000">
                                          <p:val>
                                            <p:strVal val="#ppt_w"/>
                                          </p:val>
                                        </p:tav>
                                      </p:tavLst>
                                    </p:anim>
                                    <p:anim calcmode="lin" valueType="num">
                                      <p:cBhvr additive="base">
                                        <p:cTn dur="1000"/>
                                        <p:tgtEl>
                                          <p:spTgt spid="54"/>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54"/>
                                        </p:tgtEl>
                                        <p:attrNameLst>
                                          <p:attrName>r</p:attrName>
                                        </p:attrNameLst>
                                      </p:cBhvr>
                                    </p:animRo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p:tgtEl>
                                          <p:spTgt spid="55"/>
                                        </p:tgtEl>
                                        <p:attrNameLst>
                                          <p:attrName>ppt_w</p:attrName>
                                        </p:attrNameLst>
                                      </p:cBhvr>
                                      <p:tavLst>
                                        <p:tav fmla="" tm="0">
                                          <p:val>
                                            <p:strVal val="0"/>
                                          </p:val>
                                        </p:tav>
                                        <p:tav fmla="" tm="100000">
                                          <p:val>
                                            <p:strVal val="#ppt_w"/>
                                          </p:val>
                                        </p:tav>
                                      </p:tavLst>
                                    </p:anim>
                                    <p:anim calcmode="lin" valueType="num">
                                      <p:cBhvr additive="base">
                                        <p:cTn dur="1000"/>
                                        <p:tgtEl>
                                          <p:spTgt spid="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1" type="body"/>
          </p:nvPr>
        </p:nvSpPr>
        <p:spPr>
          <a:xfrm>
            <a:off x="0" y="4340800"/>
            <a:ext cx="9144000" cy="8028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b="1" i="1" lang="hu">
                <a:latin typeface="Comic Sans MS"/>
                <a:ea typeface="Comic Sans MS"/>
                <a:cs typeface="Comic Sans MS"/>
                <a:sym typeface="Comic Sans MS"/>
              </a:rPr>
              <a:t>Ment, mendegélt, végre egy házikóhoz ért. A házikóból egy anyóka kukucskált ki barátságosan, de olyan hosszú foga volt, hogy a lány megijedt, és el akart szaladni. Az öregasszony azonban utána kiáltott: – Ne félj tőlem, kedves lányom!</a:t>
            </a:r>
            <a:endParaRPr b="1" i="1">
              <a:latin typeface="Comic Sans MS"/>
              <a:ea typeface="Comic Sans MS"/>
              <a:cs typeface="Comic Sans MS"/>
              <a:sym typeface="Comic Sans MS"/>
            </a:endParaRPr>
          </a:p>
        </p:txBody>
      </p:sp>
      <p:pic>
        <p:nvPicPr>
          <p:cNvPr id="119" name="Google Shape;119;p22"/>
          <p:cNvPicPr preferRelativeResize="0"/>
          <p:nvPr/>
        </p:nvPicPr>
        <p:blipFill>
          <a:blip r:embed="rId3">
            <a:alphaModFix/>
          </a:blip>
          <a:stretch>
            <a:fillRect/>
          </a:stretch>
        </p:blipFill>
        <p:spPr>
          <a:xfrm>
            <a:off x="0" y="0"/>
            <a:ext cx="9143999" cy="4340801"/>
          </a:xfrm>
          <a:prstGeom prst="rect">
            <a:avLst/>
          </a:prstGeom>
          <a:noFill/>
          <a:ln>
            <a:noFill/>
          </a:ln>
        </p:spPr>
      </p:pic>
      <p:pic>
        <p:nvPicPr>
          <p:cNvPr id="120" name="Google Shape;120;p22" title="Holleanyó9.mp3">
            <a:hlinkClick r:id="rId4"/>
          </p:cNvPr>
          <p:cNvPicPr preferRelativeResize="0"/>
          <p:nvPr/>
        </p:nvPicPr>
        <p:blipFill>
          <a:blip r:embed="rId5">
            <a:alphaModFix/>
          </a:blip>
          <a:stretch>
            <a:fillRect/>
          </a:stretch>
        </p:blipFill>
        <p:spPr>
          <a:xfrm>
            <a:off x="8488925" y="1936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70"/>
              <a:buNone/>
            </a:pPr>
            <a:r>
              <a:rPr b="1" i="1" lang="hu" sz="1360">
                <a:latin typeface="Comic Sans MS"/>
                <a:ea typeface="Comic Sans MS"/>
                <a:cs typeface="Comic Sans MS"/>
                <a:sym typeface="Comic Sans MS"/>
              </a:rPr>
              <a:t>Maradj nálam; ha minden munkát rendben elvégzel a háznál, jó sorsod lesz. Csak arra vigyázz, hogy jól megvesd az ágyamat, jól fölrázd a párnámat, hadd szálljon a pihéje; olyankor hó hullik fönt a világban. Én vagyok Holle anyó.</a:t>
            </a:r>
            <a:endParaRPr b="1" i="1" sz="1360">
              <a:latin typeface="Comic Sans MS"/>
              <a:ea typeface="Comic Sans MS"/>
              <a:cs typeface="Comic Sans MS"/>
              <a:sym typeface="Comic Sans MS"/>
            </a:endParaRPr>
          </a:p>
        </p:txBody>
      </p:sp>
      <p:pic>
        <p:nvPicPr>
          <p:cNvPr id="126" name="Google Shape;126;p23"/>
          <p:cNvPicPr preferRelativeResize="0"/>
          <p:nvPr/>
        </p:nvPicPr>
        <p:blipFill>
          <a:blip r:embed="rId3">
            <a:alphaModFix/>
          </a:blip>
          <a:stretch>
            <a:fillRect/>
          </a:stretch>
        </p:blipFill>
        <p:spPr>
          <a:xfrm>
            <a:off x="0" y="0"/>
            <a:ext cx="9144000" cy="4538400"/>
          </a:xfrm>
          <a:prstGeom prst="rect">
            <a:avLst/>
          </a:prstGeom>
          <a:noFill/>
          <a:ln>
            <a:noFill/>
          </a:ln>
        </p:spPr>
      </p:pic>
      <p:pic>
        <p:nvPicPr>
          <p:cNvPr id="127" name="Google Shape;127;p23" title="Holleanyó10.mp3">
            <a:hlinkClick r:id="rId4"/>
          </p:cNvPr>
          <p:cNvPicPr preferRelativeResize="0"/>
          <p:nvPr/>
        </p:nvPicPr>
        <p:blipFill>
          <a:blip r:embed="rId5">
            <a:alphaModFix/>
          </a:blip>
          <a:stretch>
            <a:fillRect/>
          </a:stretch>
        </p:blipFill>
        <p:spPr>
          <a:xfrm>
            <a:off x="8488925" y="1782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688"/>
              <a:buNone/>
            </a:pPr>
            <a:r>
              <a:rPr b="1" i="1" lang="hu" sz="1325">
                <a:latin typeface="Comic Sans MS"/>
                <a:ea typeface="Comic Sans MS"/>
                <a:cs typeface="Comic Sans MS"/>
                <a:sym typeface="Comic Sans MS"/>
              </a:rPr>
              <a:t>Az öregasszony olyan szépen rábeszélte, hogy a lány végül is összeszedte bátorságát, ráállt a dologra, és beszegődött hozzá. Mindent megtett a kedve szerint, az ágyát is mindig jól fölrázta, csak úgy szálltak a pihék, akár a hópelyhek.</a:t>
            </a:r>
            <a:endParaRPr b="1" i="1" sz="1325">
              <a:latin typeface="Comic Sans MS"/>
              <a:ea typeface="Comic Sans MS"/>
              <a:cs typeface="Comic Sans MS"/>
              <a:sym typeface="Comic Sans MS"/>
            </a:endParaRPr>
          </a:p>
        </p:txBody>
      </p:sp>
      <p:pic>
        <p:nvPicPr>
          <p:cNvPr id="133" name="Google Shape;133;p24"/>
          <p:cNvPicPr preferRelativeResize="0"/>
          <p:nvPr/>
        </p:nvPicPr>
        <p:blipFill>
          <a:blip r:embed="rId3">
            <a:alphaModFix/>
          </a:blip>
          <a:stretch>
            <a:fillRect/>
          </a:stretch>
        </p:blipFill>
        <p:spPr>
          <a:xfrm>
            <a:off x="0" y="0"/>
            <a:ext cx="9143999" cy="4538400"/>
          </a:xfrm>
          <a:prstGeom prst="rect">
            <a:avLst/>
          </a:prstGeom>
          <a:noFill/>
          <a:ln>
            <a:noFill/>
          </a:ln>
        </p:spPr>
      </p:pic>
      <p:pic>
        <p:nvPicPr>
          <p:cNvPr id="134" name="Google Shape;134;p24" title="Holleanyó11.mp3">
            <a:hlinkClick r:id="rId4"/>
          </p:cNvPr>
          <p:cNvPicPr preferRelativeResize="0"/>
          <p:nvPr/>
        </p:nvPicPr>
        <p:blipFill>
          <a:blip r:embed="rId5">
            <a:alphaModFix/>
          </a:blip>
          <a:stretch>
            <a:fillRect/>
          </a:stretch>
        </p:blipFill>
        <p:spPr>
          <a:xfrm>
            <a:off x="8473575" y="1782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1" type="body"/>
          </p:nvPr>
        </p:nvSpPr>
        <p:spPr>
          <a:xfrm>
            <a:off x="0" y="4538400"/>
            <a:ext cx="9144000" cy="605100"/>
          </a:xfrm>
          <a:prstGeom prst="rect">
            <a:avLst/>
          </a:prstGeom>
        </p:spPr>
        <p:txBody>
          <a:bodyPr anchorCtr="0" anchor="ctr" bIns="91425" lIns="91425" spcFirstLastPara="1" rIns="91425" wrap="square" tIns="91425">
            <a:normAutofit fontScale="77500" lnSpcReduction="10000"/>
          </a:bodyPr>
          <a:lstStyle/>
          <a:p>
            <a:pPr indent="0" lvl="0" marL="0" rtl="0" algn="ctr">
              <a:spcBef>
                <a:spcPts val="0"/>
              </a:spcBef>
              <a:spcAft>
                <a:spcPts val="0"/>
              </a:spcAft>
              <a:buNone/>
            </a:pPr>
            <a:r>
              <a:rPr b="1" i="1" lang="hu">
                <a:latin typeface="Comic Sans MS"/>
                <a:ea typeface="Comic Sans MS"/>
                <a:cs typeface="Comic Sans MS"/>
                <a:sym typeface="Comic Sans MS"/>
              </a:rPr>
              <a:t>De jó dolga is volt ám az öregnél! Soha egy rossz szót sem hallott, s ehetett, amennyi jólesett neki. – Evett is eleinte jó étvággyal; hanem aztán valahogyan ízét vesztette a falat a szájában.</a:t>
            </a:r>
            <a:endParaRPr b="1" i="1">
              <a:latin typeface="Comic Sans MS"/>
              <a:ea typeface="Comic Sans MS"/>
              <a:cs typeface="Comic Sans MS"/>
              <a:sym typeface="Comic Sans MS"/>
            </a:endParaRPr>
          </a:p>
        </p:txBody>
      </p:sp>
      <p:pic>
        <p:nvPicPr>
          <p:cNvPr id="140" name="Google Shape;140;p25"/>
          <p:cNvPicPr preferRelativeResize="0"/>
          <p:nvPr/>
        </p:nvPicPr>
        <p:blipFill>
          <a:blip r:embed="rId3">
            <a:alphaModFix/>
          </a:blip>
          <a:stretch>
            <a:fillRect/>
          </a:stretch>
        </p:blipFill>
        <p:spPr>
          <a:xfrm>
            <a:off x="0" y="0"/>
            <a:ext cx="9144000" cy="4538401"/>
          </a:xfrm>
          <a:prstGeom prst="rect">
            <a:avLst/>
          </a:prstGeom>
          <a:noFill/>
          <a:ln>
            <a:noFill/>
          </a:ln>
        </p:spPr>
      </p:pic>
      <p:pic>
        <p:nvPicPr>
          <p:cNvPr id="141" name="Google Shape;141;p25" title="Holleanyó12.mp3">
            <a:hlinkClick r:id="rId4"/>
          </p:cNvPr>
          <p:cNvPicPr preferRelativeResize="0"/>
          <p:nvPr/>
        </p:nvPicPr>
        <p:blipFill>
          <a:blip r:embed="rId5">
            <a:alphaModFix/>
          </a:blip>
          <a:stretch>
            <a:fillRect/>
          </a:stretch>
        </p:blipFill>
        <p:spPr>
          <a:xfrm>
            <a:off x="8442850" y="2397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88"/>
              <a:buNone/>
            </a:pPr>
            <a:r>
              <a:rPr b="1" i="1" lang="hu" sz="1325">
                <a:latin typeface="Comic Sans MS"/>
                <a:ea typeface="Comic Sans MS"/>
                <a:cs typeface="Comic Sans MS"/>
                <a:sym typeface="Comic Sans MS"/>
              </a:rPr>
              <a:t>Egyre kedvetlenebb, egyre szomorúbb lett. Eleinte maga sem tudta, mi leli; hanem utóbb, mikor már jó ideje szolgált Holle anyónál, ráeszmélt; hogy hazakívánkozik. Hiába ment itt ezerszer jobban a dolga, mint otthon, mégiscsak mindig ott járt a gondolata a messzi kis falusi házban.</a:t>
            </a:r>
            <a:endParaRPr b="1" i="1" sz="1325">
              <a:latin typeface="Comic Sans MS"/>
              <a:ea typeface="Comic Sans MS"/>
              <a:cs typeface="Comic Sans MS"/>
              <a:sym typeface="Comic Sans MS"/>
            </a:endParaRPr>
          </a:p>
        </p:txBody>
      </p:sp>
      <p:pic>
        <p:nvPicPr>
          <p:cNvPr id="147" name="Google Shape;147;p26"/>
          <p:cNvPicPr preferRelativeResize="0"/>
          <p:nvPr/>
        </p:nvPicPr>
        <p:blipFill>
          <a:blip r:embed="rId3">
            <a:alphaModFix/>
          </a:blip>
          <a:stretch>
            <a:fillRect/>
          </a:stretch>
        </p:blipFill>
        <p:spPr>
          <a:xfrm>
            <a:off x="0" y="0"/>
            <a:ext cx="9144000" cy="4538400"/>
          </a:xfrm>
          <a:prstGeom prst="rect">
            <a:avLst/>
          </a:prstGeom>
          <a:noFill/>
          <a:ln>
            <a:noFill/>
          </a:ln>
        </p:spPr>
      </p:pic>
      <p:pic>
        <p:nvPicPr>
          <p:cNvPr id="148" name="Google Shape;148;p26" title="Holleanyó13.mp3">
            <a:hlinkClick r:id="rId4"/>
          </p:cNvPr>
          <p:cNvPicPr preferRelativeResize="0"/>
          <p:nvPr/>
        </p:nvPicPr>
        <p:blipFill>
          <a:blip r:embed="rId5">
            <a:alphaModFix/>
          </a:blip>
          <a:stretch>
            <a:fillRect/>
          </a:stretch>
        </p:blipFill>
        <p:spPr>
          <a:xfrm>
            <a:off x="8473550" y="1782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605"/>
              <a:buNone/>
            </a:pPr>
            <a:r>
              <a:rPr b="1" i="1" lang="hu" sz="1368">
                <a:latin typeface="Comic Sans MS"/>
                <a:ea typeface="Comic Sans MS"/>
                <a:cs typeface="Comic Sans MS"/>
                <a:sym typeface="Comic Sans MS"/>
              </a:rPr>
              <a:t>Végül aztán már nem bírta tovább, odaállt szépen Holle anyó elé, és azt mondta neki: – Elfogta a szívemet a honvágy, nem maradhatok tovább nálad. Tudom, százszor jobb sorsom van itt, mégis azt mondja a szívem: vissza kell mennem az enyéimhez!</a:t>
            </a:r>
            <a:endParaRPr b="1" i="1" sz="1368">
              <a:latin typeface="Comic Sans MS"/>
              <a:ea typeface="Comic Sans MS"/>
              <a:cs typeface="Comic Sans MS"/>
              <a:sym typeface="Comic Sans MS"/>
            </a:endParaRPr>
          </a:p>
        </p:txBody>
      </p:sp>
      <p:pic>
        <p:nvPicPr>
          <p:cNvPr id="154" name="Google Shape;154;p27"/>
          <p:cNvPicPr preferRelativeResize="0"/>
          <p:nvPr/>
        </p:nvPicPr>
        <p:blipFill>
          <a:blip r:embed="rId3">
            <a:alphaModFix/>
          </a:blip>
          <a:stretch>
            <a:fillRect/>
          </a:stretch>
        </p:blipFill>
        <p:spPr>
          <a:xfrm>
            <a:off x="0" y="0"/>
            <a:ext cx="9144000" cy="4538401"/>
          </a:xfrm>
          <a:prstGeom prst="rect">
            <a:avLst/>
          </a:prstGeom>
          <a:noFill/>
          <a:ln>
            <a:noFill/>
          </a:ln>
        </p:spPr>
      </p:pic>
      <p:pic>
        <p:nvPicPr>
          <p:cNvPr id="155" name="Google Shape;155;p27" title="Holleanyó14.mp3">
            <a:hlinkClick r:id="rId4"/>
          </p:cNvPr>
          <p:cNvPicPr preferRelativeResize="0"/>
          <p:nvPr/>
        </p:nvPicPr>
        <p:blipFill>
          <a:blip r:embed="rId5">
            <a:alphaModFix/>
          </a:blip>
          <a:stretch>
            <a:fillRect/>
          </a:stretch>
        </p:blipFill>
        <p:spPr>
          <a:xfrm>
            <a:off x="8442850" y="1936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idx="1" type="body"/>
          </p:nvPr>
        </p:nvSpPr>
        <p:spPr>
          <a:xfrm>
            <a:off x="0" y="4402225"/>
            <a:ext cx="9144000" cy="7413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770"/>
              <a:buNone/>
            </a:pPr>
            <a:r>
              <a:rPr b="1" i="1" lang="hu" sz="1360">
                <a:latin typeface="Comic Sans MS"/>
                <a:ea typeface="Comic Sans MS"/>
                <a:cs typeface="Comic Sans MS"/>
                <a:sym typeface="Comic Sans MS"/>
              </a:rPr>
              <a:t>– Tetszik nekem, hogy hazavágyol – felelte az öreg –, ebből is látszik, hogy derék, hűséges teremtés vagy. És amiért olyan becsülettel szolgáltál, én magam viszlek fel a fenti világba. Azzal kézen fogta, és egy nagy kapuhoz vezette. – Innét most már mehet magad is – mondta –, ez a kapu egyenest a falutok határába nyílik.</a:t>
            </a:r>
            <a:endParaRPr b="1" i="1" sz="1360">
              <a:latin typeface="Comic Sans MS"/>
              <a:ea typeface="Comic Sans MS"/>
              <a:cs typeface="Comic Sans MS"/>
              <a:sym typeface="Comic Sans MS"/>
            </a:endParaRPr>
          </a:p>
        </p:txBody>
      </p:sp>
      <p:pic>
        <p:nvPicPr>
          <p:cNvPr id="161" name="Google Shape;161;p28"/>
          <p:cNvPicPr preferRelativeResize="0"/>
          <p:nvPr/>
        </p:nvPicPr>
        <p:blipFill>
          <a:blip r:embed="rId3">
            <a:alphaModFix/>
          </a:blip>
          <a:stretch>
            <a:fillRect/>
          </a:stretch>
        </p:blipFill>
        <p:spPr>
          <a:xfrm>
            <a:off x="0" y="0"/>
            <a:ext cx="9144000" cy="4402226"/>
          </a:xfrm>
          <a:prstGeom prst="rect">
            <a:avLst/>
          </a:prstGeom>
          <a:noFill/>
          <a:ln>
            <a:noFill/>
          </a:ln>
        </p:spPr>
      </p:pic>
      <p:pic>
        <p:nvPicPr>
          <p:cNvPr id="162" name="Google Shape;162;p28" title="Holleanyó15.mp3">
            <a:hlinkClick r:id="rId4"/>
          </p:cNvPr>
          <p:cNvPicPr preferRelativeResize="0"/>
          <p:nvPr/>
        </p:nvPicPr>
        <p:blipFill>
          <a:blip r:embed="rId5">
            <a:alphaModFix/>
          </a:blip>
          <a:stretch>
            <a:fillRect/>
          </a:stretch>
        </p:blipFill>
        <p:spPr>
          <a:xfrm>
            <a:off x="8412150" y="2089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88"/>
              <a:buNone/>
            </a:pPr>
            <a:r>
              <a:rPr b="1" i="1" lang="hu" sz="1325">
                <a:latin typeface="Comic Sans MS"/>
                <a:ea typeface="Comic Sans MS"/>
                <a:cs typeface="Comic Sans MS"/>
                <a:sym typeface="Comic Sans MS"/>
              </a:rPr>
              <a:t>A kapu kitárult, s abban a pillanatban, ahogy a lány átlépett rajta, sűrű aranyeső hullott rá a magasból, és az arany mind ott ragadt a ruháján; fénylett, csillogott az egész lány tetőtől talpig. – Ez a fizetség a szorgalmadért! – kiáltotta Holle anyó a kapun át, és még a kútba esett orsóját is kidobta utána.</a:t>
            </a:r>
            <a:endParaRPr b="1" i="1" sz="1325">
              <a:latin typeface="Comic Sans MS"/>
              <a:ea typeface="Comic Sans MS"/>
              <a:cs typeface="Comic Sans MS"/>
              <a:sym typeface="Comic Sans MS"/>
            </a:endParaRPr>
          </a:p>
        </p:txBody>
      </p:sp>
      <p:pic>
        <p:nvPicPr>
          <p:cNvPr id="168" name="Google Shape;168;p29"/>
          <p:cNvPicPr preferRelativeResize="0"/>
          <p:nvPr/>
        </p:nvPicPr>
        <p:blipFill>
          <a:blip r:embed="rId3">
            <a:alphaModFix/>
          </a:blip>
          <a:stretch>
            <a:fillRect/>
          </a:stretch>
        </p:blipFill>
        <p:spPr>
          <a:xfrm>
            <a:off x="0" y="0"/>
            <a:ext cx="9144000" cy="4538400"/>
          </a:xfrm>
          <a:prstGeom prst="rect">
            <a:avLst/>
          </a:prstGeom>
          <a:noFill/>
          <a:ln>
            <a:noFill/>
          </a:ln>
        </p:spPr>
      </p:pic>
      <p:pic>
        <p:nvPicPr>
          <p:cNvPr id="169" name="Google Shape;169;p29" title="Holleanyó16.mp3">
            <a:hlinkClick r:id="rId4"/>
          </p:cNvPr>
          <p:cNvPicPr preferRelativeResize="0"/>
          <p:nvPr/>
        </p:nvPicPr>
        <p:blipFill>
          <a:blip r:embed="rId5">
            <a:alphaModFix/>
          </a:blip>
          <a:stretch>
            <a:fillRect/>
          </a:stretch>
        </p:blipFill>
        <p:spPr>
          <a:xfrm>
            <a:off x="8473550" y="1936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idx="1" type="body"/>
          </p:nvPr>
        </p:nvSpPr>
        <p:spPr>
          <a:xfrm>
            <a:off x="61425" y="4511100"/>
            <a:ext cx="9144000" cy="632400"/>
          </a:xfrm>
          <a:prstGeom prst="rect">
            <a:avLst/>
          </a:prstGeom>
        </p:spPr>
        <p:txBody>
          <a:bodyPr anchorCtr="0" anchor="ctr" bIns="91425" lIns="91425" spcFirstLastPara="1" rIns="91425" wrap="square" tIns="91425">
            <a:normAutofit fontScale="77500"/>
          </a:bodyPr>
          <a:lstStyle/>
          <a:p>
            <a:pPr indent="0" lvl="0" marL="0" rtl="0" algn="ctr">
              <a:spcBef>
                <a:spcPts val="0"/>
              </a:spcBef>
              <a:spcAft>
                <a:spcPts val="0"/>
              </a:spcAft>
              <a:buNone/>
            </a:pPr>
            <a:r>
              <a:rPr b="1" i="1" lang="hu">
                <a:latin typeface="Comic Sans MS"/>
                <a:ea typeface="Comic Sans MS"/>
                <a:cs typeface="Comic Sans MS"/>
                <a:sym typeface="Comic Sans MS"/>
              </a:rPr>
              <a:t>A két kapuszárny dördülve becsukódott, s lám a lány, amint körülnézett, ott találta magát a falujuk határában, nem messze az anyja házától. Gyorsan útnak eredt, sietett haza boldogan.</a:t>
            </a:r>
            <a:endParaRPr b="1" i="1">
              <a:latin typeface="Comic Sans MS"/>
              <a:ea typeface="Comic Sans MS"/>
              <a:cs typeface="Comic Sans MS"/>
              <a:sym typeface="Comic Sans MS"/>
            </a:endParaRPr>
          </a:p>
        </p:txBody>
      </p:sp>
      <p:pic>
        <p:nvPicPr>
          <p:cNvPr id="175" name="Google Shape;175;p30"/>
          <p:cNvPicPr preferRelativeResize="0"/>
          <p:nvPr/>
        </p:nvPicPr>
        <p:blipFill>
          <a:blip r:embed="rId3">
            <a:alphaModFix/>
          </a:blip>
          <a:stretch>
            <a:fillRect/>
          </a:stretch>
        </p:blipFill>
        <p:spPr>
          <a:xfrm>
            <a:off x="0" y="0"/>
            <a:ext cx="9144001" cy="4511101"/>
          </a:xfrm>
          <a:prstGeom prst="rect">
            <a:avLst/>
          </a:prstGeom>
          <a:noFill/>
          <a:ln>
            <a:noFill/>
          </a:ln>
        </p:spPr>
      </p:pic>
      <p:pic>
        <p:nvPicPr>
          <p:cNvPr id="176" name="Google Shape;176;p30" title="Holleanyó17.mp3">
            <a:hlinkClick r:id="rId4"/>
          </p:cNvPr>
          <p:cNvPicPr preferRelativeResize="0"/>
          <p:nvPr/>
        </p:nvPicPr>
        <p:blipFill>
          <a:blip r:embed="rId5">
            <a:alphaModFix/>
          </a:blip>
          <a:stretch>
            <a:fillRect/>
          </a:stretch>
        </p:blipFill>
        <p:spPr>
          <a:xfrm>
            <a:off x="8458200" y="2397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idx="1" type="body"/>
          </p:nvPr>
        </p:nvSpPr>
        <p:spPr>
          <a:xfrm>
            <a:off x="0" y="4538400"/>
            <a:ext cx="9144000" cy="6051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b="1" i="1" lang="hu">
                <a:latin typeface="Comic Sans MS"/>
                <a:ea typeface="Comic Sans MS"/>
                <a:cs typeface="Comic Sans MS"/>
                <a:sym typeface="Comic Sans MS"/>
              </a:rPr>
              <a:t>Ahogy befordult az udvarukra, a kút kávájáról meglátta a kakas és nagyot rikkantott: Kukurikú! Mi történt? Aranyos lányunk hazatért!</a:t>
            </a:r>
            <a:endParaRPr b="1" i="1">
              <a:latin typeface="Comic Sans MS"/>
              <a:ea typeface="Comic Sans MS"/>
              <a:cs typeface="Comic Sans MS"/>
              <a:sym typeface="Comic Sans MS"/>
            </a:endParaRPr>
          </a:p>
        </p:txBody>
      </p:sp>
      <p:pic>
        <p:nvPicPr>
          <p:cNvPr id="182" name="Google Shape;182;p31"/>
          <p:cNvPicPr preferRelativeResize="0"/>
          <p:nvPr/>
        </p:nvPicPr>
        <p:blipFill>
          <a:blip r:embed="rId3">
            <a:alphaModFix/>
          </a:blip>
          <a:stretch>
            <a:fillRect/>
          </a:stretch>
        </p:blipFill>
        <p:spPr>
          <a:xfrm>
            <a:off x="0" y="0"/>
            <a:ext cx="9143999" cy="4538401"/>
          </a:xfrm>
          <a:prstGeom prst="rect">
            <a:avLst/>
          </a:prstGeom>
          <a:noFill/>
          <a:ln>
            <a:noFill/>
          </a:ln>
        </p:spPr>
      </p:pic>
      <p:pic>
        <p:nvPicPr>
          <p:cNvPr id="183" name="Google Shape;183;p31" title="Holleanyó18.mp3">
            <a:hlinkClick r:id="rId4"/>
          </p:cNvPr>
          <p:cNvPicPr preferRelativeResize="0"/>
          <p:nvPr/>
        </p:nvPicPr>
        <p:blipFill>
          <a:blip r:embed="rId5">
            <a:alphaModFix/>
          </a:blip>
          <a:stretch>
            <a:fillRect/>
          </a:stretch>
        </p:blipFill>
        <p:spPr>
          <a:xfrm>
            <a:off x="8442850" y="2703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4294967295" type="body"/>
          </p:nvPr>
        </p:nvSpPr>
        <p:spPr>
          <a:xfrm>
            <a:off x="155850" y="4430175"/>
            <a:ext cx="88323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i="1" lang="hu" sz="1400">
                <a:solidFill>
                  <a:srgbClr val="383838"/>
                </a:solidFill>
                <a:highlight>
                  <a:srgbClr val="FFFFFF"/>
                </a:highlight>
                <a:latin typeface="Comic Sans MS"/>
                <a:ea typeface="Comic Sans MS"/>
                <a:cs typeface="Comic Sans MS"/>
                <a:sym typeface="Comic Sans MS"/>
              </a:rPr>
              <a:t>Élt egyszer egy özvegyasszony, annak volt két lánya: az egyik szép és szorgos, a másik csúnya és lusta. Az özvegy sokkal jobban szerette a csúnya lustát, mert az édeslánya volt.</a:t>
            </a:r>
            <a:endParaRPr b="1" i="1" sz="2300">
              <a:latin typeface="Comic Sans MS"/>
              <a:ea typeface="Comic Sans MS"/>
              <a:cs typeface="Comic Sans MS"/>
              <a:sym typeface="Comic Sans MS"/>
            </a:endParaRPr>
          </a:p>
        </p:txBody>
      </p:sp>
      <p:pic>
        <p:nvPicPr>
          <p:cNvPr id="63" name="Google Shape;63;p14"/>
          <p:cNvPicPr preferRelativeResize="0"/>
          <p:nvPr/>
        </p:nvPicPr>
        <p:blipFill>
          <a:blip r:embed="rId3">
            <a:alphaModFix/>
          </a:blip>
          <a:stretch>
            <a:fillRect/>
          </a:stretch>
        </p:blipFill>
        <p:spPr>
          <a:xfrm>
            <a:off x="0" y="0"/>
            <a:ext cx="9144001" cy="4430175"/>
          </a:xfrm>
          <a:prstGeom prst="rect">
            <a:avLst/>
          </a:prstGeom>
          <a:noFill/>
          <a:ln>
            <a:noFill/>
          </a:ln>
        </p:spPr>
      </p:pic>
      <p:pic>
        <p:nvPicPr>
          <p:cNvPr id="64" name="Google Shape;64;p14" title="Holle anyó1.mp3">
            <a:hlinkClick r:id="rId4"/>
          </p:cNvPr>
          <p:cNvPicPr preferRelativeResize="0"/>
          <p:nvPr/>
        </p:nvPicPr>
        <p:blipFill>
          <a:blip r:embed="rId5">
            <a:alphaModFix/>
          </a:blip>
          <a:stretch>
            <a:fillRect/>
          </a:stretch>
        </p:blipFill>
        <p:spPr>
          <a:xfrm>
            <a:off x="8442850" y="208975"/>
            <a:ext cx="457200" cy="457200"/>
          </a:xfrm>
          <a:prstGeom prst="rect">
            <a:avLst/>
          </a:prstGeom>
          <a:noFill/>
          <a:ln>
            <a:noFill/>
          </a:ln>
        </p:spPr>
      </p:pic>
    </p:spTree>
  </p:cSld>
  <p:clrMapOvr>
    <a:masterClrMapping/>
  </p:clrMapOvr>
  <mc:AlternateContent>
    <mc:Choice Requires="p14">
      <p:transition spd="slow" p14:dur="29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000"/>
                                        <p:tgtEl>
                                          <p:spTgt spid="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88"/>
              <a:buNone/>
            </a:pPr>
            <a:r>
              <a:rPr b="1" i="1" lang="hu" sz="1325">
                <a:latin typeface="Comic Sans MS"/>
                <a:ea typeface="Comic Sans MS"/>
                <a:cs typeface="Comic Sans MS"/>
                <a:sym typeface="Comic Sans MS"/>
              </a:rPr>
              <a:t>A lány bement a házba, és mert talpig arany borította, az anyja is meg a testvére is szívesen fogadta. Õ meg elmesélte, mi történt vele. Mikor a mostohája meghallotta, hogyan jutott a nagy gazdagsághoz, nagyon szerette volna, ha a csúnya, lusta lányának is ilyen szerencséje akad.</a:t>
            </a:r>
            <a:endParaRPr b="1" i="1" sz="1325">
              <a:latin typeface="Comic Sans MS"/>
              <a:ea typeface="Comic Sans MS"/>
              <a:cs typeface="Comic Sans MS"/>
              <a:sym typeface="Comic Sans MS"/>
            </a:endParaRPr>
          </a:p>
        </p:txBody>
      </p:sp>
      <p:pic>
        <p:nvPicPr>
          <p:cNvPr id="189" name="Google Shape;189;p32"/>
          <p:cNvPicPr preferRelativeResize="0"/>
          <p:nvPr/>
        </p:nvPicPr>
        <p:blipFill>
          <a:blip r:embed="rId3">
            <a:alphaModFix/>
          </a:blip>
          <a:stretch>
            <a:fillRect/>
          </a:stretch>
        </p:blipFill>
        <p:spPr>
          <a:xfrm>
            <a:off x="0" y="0"/>
            <a:ext cx="9144000" cy="4538401"/>
          </a:xfrm>
          <a:prstGeom prst="rect">
            <a:avLst/>
          </a:prstGeom>
          <a:noFill/>
          <a:ln>
            <a:noFill/>
          </a:ln>
        </p:spPr>
      </p:pic>
      <p:pic>
        <p:nvPicPr>
          <p:cNvPr id="190" name="Google Shape;190;p32" title="Holleanyó19.mp3">
            <a:hlinkClick r:id="rId4"/>
          </p:cNvPr>
          <p:cNvPicPr preferRelativeResize="0"/>
          <p:nvPr/>
        </p:nvPicPr>
        <p:blipFill>
          <a:blip r:embed="rId5">
            <a:alphaModFix/>
          </a:blip>
          <a:stretch>
            <a:fillRect/>
          </a:stretch>
        </p:blipFill>
        <p:spPr>
          <a:xfrm>
            <a:off x="8427475" y="22435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idx="1" type="body"/>
          </p:nvPr>
        </p:nvSpPr>
        <p:spPr>
          <a:xfrm>
            <a:off x="0" y="4538400"/>
            <a:ext cx="9220800" cy="605100"/>
          </a:xfrm>
          <a:prstGeom prst="rect">
            <a:avLst/>
          </a:prstGeom>
        </p:spPr>
        <p:txBody>
          <a:bodyPr anchorCtr="0" anchor="ctr" bIns="91425" lIns="91425" spcFirstLastPara="1" rIns="91425" wrap="square" tIns="91425">
            <a:normAutofit fontScale="85000" lnSpcReduction="10000"/>
          </a:bodyPr>
          <a:lstStyle/>
          <a:p>
            <a:pPr indent="0" lvl="0" marL="0" rtl="0" algn="ctr">
              <a:spcBef>
                <a:spcPts val="0"/>
              </a:spcBef>
              <a:spcAft>
                <a:spcPts val="0"/>
              </a:spcAft>
              <a:buNone/>
            </a:pPr>
            <a:r>
              <a:rPr b="1" i="1" lang="hu">
                <a:latin typeface="Comic Sans MS"/>
                <a:ea typeface="Comic Sans MS"/>
                <a:cs typeface="Comic Sans MS"/>
                <a:sym typeface="Comic Sans MS"/>
              </a:rPr>
              <a:t>Kiküldte hát fonni a kúthoz, a lány meg bedugta a kezét a tüskebokorba, összeszúratta az ujját a tövisekkel, bevérezte az orsót, bedobta a kútba, és utána ugrott.</a:t>
            </a:r>
            <a:endParaRPr b="1" i="1">
              <a:latin typeface="Comic Sans MS"/>
              <a:ea typeface="Comic Sans MS"/>
              <a:cs typeface="Comic Sans MS"/>
              <a:sym typeface="Comic Sans MS"/>
            </a:endParaRPr>
          </a:p>
        </p:txBody>
      </p:sp>
      <p:pic>
        <p:nvPicPr>
          <p:cNvPr id="196" name="Google Shape;196;p33"/>
          <p:cNvPicPr preferRelativeResize="0"/>
          <p:nvPr/>
        </p:nvPicPr>
        <p:blipFill>
          <a:blip r:embed="rId3">
            <a:alphaModFix/>
          </a:blip>
          <a:stretch>
            <a:fillRect/>
          </a:stretch>
        </p:blipFill>
        <p:spPr>
          <a:xfrm>
            <a:off x="0" y="0"/>
            <a:ext cx="9144001" cy="4538399"/>
          </a:xfrm>
          <a:prstGeom prst="rect">
            <a:avLst/>
          </a:prstGeom>
          <a:noFill/>
          <a:ln>
            <a:noFill/>
          </a:ln>
        </p:spPr>
      </p:pic>
      <p:pic>
        <p:nvPicPr>
          <p:cNvPr id="197" name="Google Shape;197;p33" title="Holleanyó20.mp3">
            <a:hlinkClick r:id="rId4"/>
          </p:cNvPr>
          <p:cNvPicPr preferRelativeResize="0"/>
          <p:nvPr/>
        </p:nvPicPr>
        <p:blipFill>
          <a:blip r:embed="rId5">
            <a:alphaModFix/>
          </a:blip>
          <a:stretch>
            <a:fillRect/>
          </a:stretch>
        </p:blipFill>
        <p:spPr>
          <a:xfrm>
            <a:off x="8488925" y="1936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852"/>
              <a:buNone/>
            </a:pPr>
            <a:r>
              <a:rPr b="1" i="1" lang="hu" sz="1354">
                <a:latin typeface="Comic Sans MS"/>
                <a:ea typeface="Comic Sans MS"/>
                <a:cs typeface="Comic Sans MS"/>
                <a:sym typeface="Comic Sans MS"/>
              </a:rPr>
              <a:t>Õ is a szép mezőn tért magához; azon az ösvényen indult el, amelyiken a másik lány járt. Amint a kemencéhez ért, kiabálni kezdtek a kenyerek: – Húzz ki hamar! Húzz ki hamar, mert megégek! Már régen kisültem!</a:t>
            </a:r>
            <a:endParaRPr sz="1495"/>
          </a:p>
        </p:txBody>
      </p:sp>
      <p:pic>
        <p:nvPicPr>
          <p:cNvPr id="203" name="Google Shape;203;p34"/>
          <p:cNvPicPr preferRelativeResize="0"/>
          <p:nvPr/>
        </p:nvPicPr>
        <p:blipFill>
          <a:blip r:embed="rId3">
            <a:alphaModFix/>
          </a:blip>
          <a:stretch>
            <a:fillRect/>
          </a:stretch>
        </p:blipFill>
        <p:spPr>
          <a:xfrm>
            <a:off x="0" y="0"/>
            <a:ext cx="9144000" cy="4538399"/>
          </a:xfrm>
          <a:prstGeom prst="rect">
            <a:avLst/>
          </a:prstGeom>
          <a:noFill/>
          <a:ln>
            <a:noFill/>
          </a:ln>
        </p:spPr>
      </p:pic>
      <p:pic>
        <p:nvPicPr>
          <p:cNvPr id="204" name="Google Shape;204;p34" title="Holleanyó21.mp3">
            <a:hlinkClick r:id="rId4"/>
          </p:cNvPr>
          <p:cNvPicPr preferRelativeResize="0"/>
          <p:nvPr/>
        </p:nvPicPr>
        <p:blipFill>
          <a:blip r:embed="rId5">
            <a:alphaModFix/>
          </a:blip>
          <a:stretch>
            <a:fillRect/>
          </a:stretch>
        </p:blipFill>
        <p:spPr>
          <a:xfrm>
            <a:off x="8427500" y="1936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idx="1" type="body"/>
          </p:nvPr>
        </p:nvSpPr>
        <p:spPr>
          <a:xfrm>
            <a:off x="0" y="4538400"/>
            <a:ext cx="9144000" cy="6051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b="1" i="1" lang="hu">
                <a:latin typeface="Comic Sans MS"/>
                <a:ea typeface="Comic Sans MS"/>
                <a:cs typeface="Comic Sans MS"/>
                <a:sym typeface="Comic Sans MS"/>
              </a:rPr>
              <a:t>De a lusta lány azt felelte: – Hogyisne! Hogy összepiszkoljam magamat! Az továbbment.</a:t>
            </a:r>
            <a:endParaRPr b="1" i="1">
              <a:latin typeface="Comic Sans MS"/>
              <a:ea typeface="Comic Sans MS"/>
              <a:cs typeface="Comic Sans MS"/>
              <a:sym typeface="Comic Sans MS"/>
            </a:endParaRPr>
          </a:p>
        </p:txBody>
      </p:sp>
      <p:pic>
        <p:nvPicPr>
          <p:cNvPr id="210" name="Google Shape;210;p35"/>
          <p:cNvPicPr preferRelativeResize="0"/>
          <p:nvPr/>
        </p:nvPicPr>
        <p:blipFill>
          <a:blip r:embed="rId3">
            <a:alphaModFix/>
          </a:blip>
          <a:stretch>
            <a:fillRect/>
          </a:stretch>
        </p:blipFill>
        <p:spPr>
          <a:xfrm>
            <a:off x="0" y="0"/>
            <a:ext cx="9144000" cy="4538400"/>
          </a:xfrm>
          <a:prstGeom prst="rect">
            <a:avLst/>
          </a:prstGeom>
          <a:noFill/>
          <a:ln>
            <a:noFill/>
          </a:ln>
        </p:spPr>
      </p:pic>
      <p:pic>
        <p:nvPicPr>
          <p:cNvPr id="211" name="Google Shape;211;p35" title="Holleanyó22.mp3">
            <a:hlinkClick r:id="rId4"/>
          </p:cNvPr>
          <p:cNvPicPr preferRelativeResize="0"/>
          <p:nvPr/>
        </p:nvPicPr>
        <p:blipFill>
          <a:blip r:embed="rId5">
            <a:alphaModFix/>
          </a:blip>
          <a:stretch>
            <a:fillRect/>
          </a:stretch>
        </p:blipFill>
        <p:spPr>
          <a:xfrm>
            <a:off x="8458200" y="1782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idx="1" type="body"/>
          </p:nvPr>
        </p:nvSpPr>
        <p:spPr>
          <a:xfrm>
            <a:off x="0" y="4538400"/>
            <a:ext cx="9144000" cy="605100"/>
          </a:xfrm>
          <a:prstGeom prst="rect">
            <a:avLst/>
          </a:prstGeom>
        </p:spPr>
        <p:txBody>
          <a:bodyPr anchorCtr="0" anchor="ctr" bIns="91425" lIns="91425" spcFirstLastPara="1" rIns="91425" wrap="square" tIns="91425">
            <a:normAutofit fontScale="85000" lnSpcReduction="10000"/>
          </a:bodyPr>
          <a:lstStyle/>
          <a:p>
            <a:pPr indent="0" lvl="0" marL="0" rtl="0" algn="ctr">
              <a:spcBef>
                <a:spcPts val="0"/>
              </a:spcBef>
              <a:spcAft>
                <a:spcPts val="0"/>
              </a:spcAft>
              <a:buNone/>
            </a:pPr>
            <a:r>
              <a:rPr b="1" i="1" lang="hu">
                <a:latin typeface="Comic Sans MS"/>
                <a:ea typeface="Comic Sans MS"/>
                <a:cs typeface="Comic Sans MS"/>
                <a:sym typeface="Comic Sans MS"/>
              </a:rPr>
              <a:t>Csakhamar az almafához ért. – Rázz meg! Rázz meg! Minden almám megérett már! – kiáltotta az almafa. – Hogyisne! Hogy a fejemre essék egy alma! – felelte a lány, és továbbment.</a:t>
            </a:r>
            <a:endParaRPr b="1" i="1">
              <a:latin typeface="Comic Sans MS"/>
              <a:ea typeface="Comic Sans MS"/>
              <a:cs typeface="Comic Sans MS"/>
              <a:sym typeface="Comic Sans MS"/>
            </a:endParaRPr>
          </a:p>
        </p:txBody>
      </p:sp>
      <p:pic>
        <p:nvPicPr>
          <p:cNvPr id="217" name="Google Shape;217;p36"/>
          <p:cNvPicPr preferRelativeResize="0"/>
          <p:nvPr/>
        </p:nvPicPr>
        <p:blipFill>
          <a:blip r:embed="rId3">
            <a:alphaModFix/>
          </a:blip>
          <a:stretch>
            <a:fillRect/>
          </a:stretch>
        </p:blipFill>
        <p:spPr>
          <a:xfrm>
            <a:off x="0" y="0"/>
            <a:ext cx="9144000" cy="4538399"/>
          </a:xfrm>
          <a:prstGeom prst="rect">
            <a:avLst/>
          </a:prstGeom>
          <a:noFill/>
          <a:ln>
            <a:noFill/>
          </a:ln>
        </p:spPr>
      </p:pic>
      <p:pic>
        <p:nvPicPr>
          <p:cNvPr id="218" name="Google Shape;218;p36" title="Holleanyó23_1.mp3">
            <a:hlinkClick r:id="rId4"/>
          </p:cNvPr>
          <p:cNvPicPr preferRelativeResize="0"/>
          <p:nvPr/>
        </p:nvPicPr>
        <p:blipFill>
          <a:blip r:embed="rId5">
            <a:alphaModFix/>
          </a:blip>
          <a:stretch>
            <a:fillRect/>
          </a:stretch>
        </p:blipFill>
        <p:spPr>
          <a:xfrm>
            <a:off x="8412150" y="2243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88"/>
              <a:buNone/>
            </a:pPr>
            <a:r>
              <a:rPr b="1" i="1" lang="hu" sz="1325">
                <a:latin typeface="Comic Sans MS"/>
                <a:ea typeface="Comic Sans MS"/>
                <a:cs typeface="Comic Sans MS"/>
                <a:sym typeface="Comic Sans MS"/>
              </a:rPr>
              <a:t>Odaért Holle anyó házához, de egy cseppet sem ijedt meg az öregtől, mert már tudta, milyen nagy foga van, és tüstént elszegődött hozzá. Az első nap erőt vett magán, szorgoskodott, és ha Holle anyó mondott neki valamit, rögtön megtette, mert egyre csak a sok aranyra gondolt, amit majd kapni fog tőle.</a:t>
            </a:r>
            <a:endParaRPr b="1" i="1" sz="1325">
              <a:latin typeface="Comic Sans MS"/>
              <a:ea typeface="Comic Sans MS"/>
              <a:cs typeface="Comic Sans MS"/>
              <a:sym typeface="Comic Sans MS"/>
            </a:endParaRPr>
          </a:p>
        </p:txBody>
      </p:sp>
      <p:pic>
        <p:nvPicPr>
          <p:cNvPr id="224" name="Google Shape;224;p37"/>
          <p:cNvPicPr preferRelativeResize="0"/>
          <p:nvPr/>
        </p:nvPicPr>
        <p:blipFill>
          <a:blip r:embed="rId3">
            <a:alphaModFix/>
          </a:blip>
          <a:stretch>
            <a:fillRect/>
          </a:stretch>
        </p:blipFill>
        <p:spPr>
          <a:xfrm>
            <a:off x="0" y="0"/>
            <a:ext cx="9143999" cy="4538401"/>
          </a:xfrm>
          <a:prstGeom prst="rect">
            <a:avLst/>
          </a:prstGeom>
          <a:noFill/>
          <a:ln>
            <a:noFill/>
          </a:ln>
        </p:spPr>
      </p:pic>
      <p:pic>
        <p:nvPicPr>
          <p:cNvPr id="225" name="Google Shape;225;p37" title="Holleanyó24_1.mp3">
            <a:hlinkClick r:id="rId4"/>
          </p:cNvPr>
          <p:cNvPicPr preferRelativeResize="0"/>
          <p:nvPr/>
        </p:nvPicPr>
        <p:blipFill>
          <a:blip r:embed="rId5">
            <a:alphaModFix/>
          </a:blip>
          <a:stretch>
            <a:fillRect/>
          </a:stretch>
        </p:blipFill>
        <p:spPr>
          <a:xfrm>
            <a:off x="8550325" y="1168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70"/>
              <a:buNone/>
            </a:pPr>
            <a:r>
              <a:rPr b="1" i="1" lang="hu" sz="1360">
                <a:latin typeface="Comic Sans MS"/>
                <a:ea typeface="Comic Sans MS"/>
                <a:cs typeface="Comic Sans MS"/>
                <a:sym typeface="Comic Sans MS"/>
              </a:rPr>
              <a:t>A második napon azonban már lustálkodott egy kicsit, a harmadikon meg már alig akart fölkelni reggel. Holle anyó ágyát sem úgy vetette meg, ahogyan kellett volna; nem rázta föl a dunnát, hogy a pihék szétszálljanak belőle.</a:t>
            </a:r>
            <a:endParaRPr b="1" i="1" sz="1360">
              <a:latin typeface="Comic Sans MS"/>
              <a:ea typeface="Comic Sans MS"/>
              <a:cs typeface="Comic Sans MS"/>
              <a:sym typeface="Comic Sans MS"/>
            </a:endParaRPr>
          </a:p>
        </p:txBody>
      </p:sp>
      <p:pic>
        <p:nvPicPr>
          <p:cNvPr id="231" name="Google Shape;231;p38"/>
          <p:cNvPicPr preferRelativeResize="0"/>
          <p:nvPr/>
        </p:nvPicPr>
        <p:blipFill>
          <a:blip r:embed="rId3">
            <a:alphaModFix/>
          </a:blip>
          <a:stretch>
            <a:fillRect/>
          </a:stretch>
        </p:blipFill>
        <p:spPr>
          <a:xfrm>
            <a:off x="0" y="0"/>
            <a:ext cx="9143999" cy="4538399"/>
          </a:xfrm>
          <a:prstGeom prst="rect">
            <a:avLst/>
          </a:prstGeom>
          <a:noFill/>
          <a:ln>
            <a:noFill/>
          </a:ln>
        </p:spPr>
      </p:pic>
      <p:pic>
        <p:nvPicPr>
          <p:cNvPr id="232" name="Google Shape;232;p38" title="Holleanyó25.mp3">
            <a:hlinkClick r:id="rId4"/>
          </p:cNvPr>
          <p:cNvPicPr preferRelativeResize="0"/>
          <p:nvPr/>
        </p:nvPicPr>
        <p:blipFill>
          <a:blip r:embed="rId5">
            <a:alphaModFix/>
          </a:blip>
          <a:stretch>
            <a:fillRect/>
          </a:stretch>
        </p:blipFill>
        <p:spPr>
          <a:xfrm>
            <a:off x="8473550" y="1782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idx="1" type="body"/>
          </p:nvPr>
        </p:nvSpPr>
        <p:spPr>
          <a:xfrm>
            <a:off x="0" y="4538400"/>
            <a:ext cx="9144000" cy="6051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b="1" i="1" lang="hu">
                <a:latin typeface="Comic Sans MS"/>
                <a:ea typeface="Comic Sans MS"/>
                <a:cs typeface="Comic Sans MS"/>
                <a:sym typeface="Comic Sans MS"/>
              </a:rPr>
              <a:t>Az öreg végül is ráunt, és kiadta az útját. A lusta lány cseppet sem búsult rajta, hogy a dolog így fordult; most jön majd az aranyeső – gondolta magában.</a:t>
            </a:r>
            <a:endParaRPr b="1" i="1">
              <a:latin typeface="Comic Sans MS"/>
              <a:ea typeface="Comic Sans MS"/>
              <a:cs typeface="Comic Sans MS"/>
              <a:sym typeface="Comic Sans MS"/>
            </a:endParaRPr>
          </a:p>
        </p:txBody>
      </p:sp>
      <p:pic>
        <p:nvPicPr>
          <p:cNvPr id="238" name="Google Shape;238;p39"/>
          <p:cNvPicPr preferRelativeResize="0"/>
          <p:nvPr/>
        </p:nvPicPr>
        <p:blipFill>
          <a:blip r:embed="rId3">
            <a:alphaModFix/>
          </a:blip>
          <a:stretch>
            <a:fillRect/>
          </a:stretch>
        </p:blipFill>
        <p:spPr>
          <a:xfrm>
            <a:off x="0" y="0"/>
            <a:ext cx="9144001" cy="4538401"/>
          </a:xfrm>
          <a:prstGeom prst="rect">
            <a:avLst/>
          </a:prstGeom>
          <a:noFill/>
          <a:ln>
            <a:noFill/>
          </a:ln>
        </p:spPr>
      </p:pic>
      <p:pic>
        <p:nvPicPr>
          <p:cNvPr id="239" name="Google Shape;239;p39" title="Holleanyó26.mp3">
            <a:hlinkClick r:id="rId4"/>
          </p:cNvPr>
          <p:cNvPicPr preferRelativeResize="0"/>
          <p:nvPr/>
        </p:nvPicPr>
        <p:blipFill>
          <a:blip r:embed="rId5">
            <a:alphaModFix/>
          </a:blip>
          <a:stretch>
            <a:fillRect/>
          </a:stretch>
        </p:blipFill>
        <p:spPr>
          <a:xfrm>
            <a:off x="8473550" y="22435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idx="1" type="body"/>
          </p:nvPr>
        </p:nvSpPr>
        <p:spPr>
          <a:xfrm>
            <a:off x="0" y="4538400"/>
            <a:ext cx="9144000" cy="605100"/>
          </a:xfrm>
          <a:prstGeom prst="rect">
            <a:avLst/>
          </a:prstGeom>
        </p:spPr>
        <p:txBody>
          <a:bodyPr anchorCtr="0" anchor="ctr" bIns="91425" lIns="91425" spcFirstLastPara="1" rIns="91425" wrap="square" tIns="91425">
            <a:normAutofit fontScale="77500" lnSpcReduction="10000"/>
          </a:bodyPr>
          <a:lstStyle/>
          <a:p>
            <a:pPr indent="0" lvl="0" marL="0" rtl="0" algn="ctr">
              <a:spcBef>
                <a:spcPts val="0"/>
              </a:spcBef>
              <a:spcAft>
                <a:spcPts val="0"/>
              </a:spcAft>
              <a:buNone/>
            </a:pPr>
            <a:r>
              <a:rPr b="1" i="1" lang="hu">
                <a:latin typeface="Comic Sans MS"/>
                <a:ea typeface="Comic Sans MS"/>
                <a:cs typeface="Comic Sans MS"/>
                <a:sym typeface="Comic Sans MS"/>
              </a:rPr>
              <a:t>– Holle anyó őt is a kapuhoz vezette; hanem amikor a lány kilépett rajta, arany helyett egy jókora üst szurok zúdult a nyakába. – Ez a fizetség a szolgálatodért! – mondta Holle anyó, és becsukta a kaput.</a:t>
            </a:r>
            <a:endParaRPr b="1" i="1">
              <a:latin typeface="Comic Sans MS"/>
              <a:ea typeface="Comic Sans MS"/>
              <a:cs typeface="Comic Sans MS"/>
              <a:sym typeface="Comic Sans MS"/>
            </a:endParaRPr>
          </a:p>
        </p:txBody>
      </p:sp>
      <p:pic>
        <p:nvPicPr>
          <p:cNvPr id="245" name="Google Shape;245;p40"/>
          <p:cNvPicPr preferRelativeResize="0"/>
          <p:nvPr/>
        </p:nvPicPr>
        <p:blipFill>
          <a:blip r:embed="rId3">
            <a:alphaModFix/>
          </a:blip>
          <a:stretch>
            <a:fillRect/>
          </a:stretch>
        </p:blipFill>
        <p:spPr>
          <a:xfrm>
            <a:off x="0" y="0"/>
            <a:ext cx="9143999" cy="4538401"/>
          </a:xfrm>
          <a:prstGeom prst="rect">
            <a:avLst/>
          </a:prstGeom>
          <a:noFill/>
          <a:ln>
            <a:noFill/>
          </a:ln>
        </p:spPr>
      </p:pic>
      <p:pic>
        <p:nvPicPr>
          <p:cNvPr id="246" name="Google Shape;246;p40" title="Holleanyó27.mp3">
            <a:hlinkClick r:id="rId4"/>
          </p:cNvPr>
          <p:cNvPicPr preferRelativeResize="0"/>
          <p:nvPr/>
        </p:nvPicPr>
        <p:blipFill>
          <a:blip r:embed="rId5">
            <a:alphaModFix/>
          </a:blip>
          <a:stretch>
            <a:fillRect/>
          </a:stretch>
        </p:blipFill>
        <p:spPr>
          <a:xfrm>
            <a:off x="8504250" y="2243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70"/>
              <a:buNone/>
            </a:pPr>
            <a:r>
              <a:rPr b="1" i="1" lang="hu" sz="1360">
                <a:latin typeface="Comic Sans MS"/>
                <a:ea typeface="Comic Sans MS"/>
                <a:cs typeface="Comic Sans MS"/>
                <a:sym typeface="Comic Sans MS"/>
              </a:rPr>
              <a:t>A lusta lány hazament; tetőtől talpig szurkos volt, s amikor a kakas meglátta a kút kávájáról, nagyot rikkantott: Kukurikú! Mi történt? Szutykos lányunk hazatért! A szurok pedig rajta ragadt élete végéig.</a:t>
            </a:r>
            <a:endParaRPr b="1" i="1" sz="1360">
              <a:latin typeface="Comic Sans MS"/>
              <a:ea typeface="Comic Sans MS"/>
              <a:cs typeface="Comic Sans MS"/>
              <a:sym typeface="Comic Sans MS"/>
            </a:endParaRPr>
          </a:p>
        </p:txBody>
      </p:sp>
      <p:pic>
        <p:nvPicPr>
          <p:cNvPr id="252" name="Google Shape;252;p41"/>
          <p:cNvPicPr preferRelativeResize="0"/>
          <p:nvPr/>
        </p:nvPicPr>
        <p:blipFill>
          <a:blip r:embed="rId3">
            <a:alphaModFix/>
          </a:blip>
          <a:stretch>
            <a:fillRect/>
          </a:stretch>
        </p:blipFill>
        <p:spPr>
          <a:xfrm>
            <a:off x="0" y="0"/>
            <a:ext cx="9144000" cy="4538399"/>
          </a:xfrm>
          <a:prstGeom prst="rect">
            <a:avLst/>
          </a:prstGeom>
          <a:noFill/>
          <a:ln>
            <a:noFill/>
          </a:ln>
        </p:spPr>
      </p:pic>
      <p:pic>
        <p:nvPicPr>
          <p:cNvPr id="253" name="Google Shape;253;p41" title="Holleanyó28.mp3">
            <a:hlinkClick r:id="rId4"/>
          </p:cNvPr>
          <p:cNvPicPr preferRelativeResize="0"/>
          <p:nvPr/>
        </p:nvPicPr>
        <p:blipFill>
          <a:blip r:embed="rId5">
            <a:alphaModFix/>
          </a:blip>
          <a:stretch>
            <a:fillRect/>
          </a:stretch>
        </p:blipFill>
        <p:spPr>
          <a:xfrm>
            <a:off x="8519625" y="2089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0" y="4476225"/>
            <a:ext cx="9144000" cy="605100"/>
          </a:xfrm>
          <a:prstGeom prst="rect">
            <a:avLst/>
          </a:prstGeom>
        </p:spPr>
        <p:txBody>
          <a:bodyPr anchorCtr="0" anchor="ctr" bIns="91425" lIns="91425" spcFirstLastPara="1" rIns="91425" wrap="square" tIns="91425">
            <a:normAutofit lnSpcReduction="10000"/>
          </a:bodyPr>
          <a:lstStyle/>
          <a:p>
            <a:pPr indent="0" lvl="0" marL="0" rtl="0" algn="ctr">
              <a:spcBef>
                <a:spcPts val="0"/>
              </a:spcBef>
              <a:spcAft>
                <a:spcPts val="0"/>
              </a:spcAft>
              <a:buNone/>
            </a:pPr>
            <a:r>
              <a:rPr b="1" i="1" lang="hu" sz="1400">
                <a:solidFill>
                  <a:srgbClr val="383838"/>
                </a:solidFill>
                <a:highlight>
                  <a:srgbClr val="FFFFFF"/>
                </a:highlight>
                <a:latin typeface="Comic Sans MS"/>
                <a:ea typeface="Comic Sans MS"/>
                <a:cs typeface="Comic Sans MS"/>
                <a:sym typeface="Comic Sans MS"/>
              </a:rPr>
              <a:t>Minden munkát a másiknak kellett végeznie, az volt Hamupipőke a házban. Ott ült szegény napestig a kút mellett az úton, és font, egyre font, míg csak a vér ki nem serkent az ujjából</a:t>
            </a:r>
            <a:r>
              <a:rPr lang="hu" sz="900">
                <a:solidFill>
                  <a:srgbClr val="383838"/>
                </a:solidFill>
                <a:highlight>
                  <a:srgbClr val="FFFFFF"/>
                </a:highlight>
              </a:rPr>
              <a:t>.</a:t>
            </a:r>
            <a:endParaRPr b="1" i="1">
              <a:latin typeface="Comic Sans MS"/>
              <a:ea typeface="Comic Sans MS"/>
              <a:cs typeface="Comic Sans MS"/>
              <a:sym typeface="Comic Sans MS"/>
            </a:endParaRPr>
          </a:p>
        </p:txBody>
      </p:sp>
      <p:pic>
        <p:nvPicPr>
          <p:cNvPr id="70" name="Google Shape;70;p15"/>
          <p:cNvPicPr preferRelativeResize="0"/>
          <p:nvPr/>
        </p:nvPicPr>
        <p:blipFill>
          <a:blip r:embed="rId3">
            <a:alphaModFix/>
          </a:blip>
          <a:stretch>
            <a:fillRect/>
          </a:stretch>
        </p:blipFill>
        <p:spPr>
          <a:xfrm>
            <a:off x="0" y="0"/>
            <a:ext cx="9143999" cy="4476224"/>
          </a:xfrm>
          <a:prstGeom prst="rect">
            <a:avLst/>
          </a:prstGeom>
          <a:noFill/>
          <a:ln>
            <a:noFill/>
          </a:ln>
        </p:spPr>
      </p:pic>
      <p:pic>
        <p:nvPicPr>
          <p:cNvPr id="71" name="Google Shape;71;p15" title="Holle anyó2.mp3">
            <a:hlinkClick r:id="rId4"/>
          </p:cNvPr>
          <p:cNvPicPr preferRelativeResize="0"/>
          <p:nvPr/>
        </p:nvPicPr>
        <p:blipFill>
          <a:blip r:embed="rId5">
            <a:alphaModFix/>
          </a:blip>
          <a:stretch>
            <a:fillRect/>
          </a:stretch>
        </p:blipFill>
        <p:spPr>
          <a:xfrm>
            <a:off x="8565675" y="116875"/>
            <a:ext cx="457200" cy="457200"/>
          </a:xfrm>
          <a:prstGeom prst="rect">
            <a:avLst/>
          </a:prstGeom>
          <a:noFill/>
          <a:ln>
            <a:noFill/>
          </a:ln>
        </p:spPr>
      </p:pic>
    </p:spTree>
  </p:cSld>
  <p:clrMapOvr>
    <a:masterClrMapping/>
  </p:clrMapOvr>
  <mc:AlternateContent>
    <mc:Choice Requires="p14">
      <p:transition spd="slow" p14:dur="26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000"/>
                                        <p:tgtEl>
                                          <p:spTgt spid="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4D79"/>
        </a:solidFill>
      </p:bgPr>
    </p:bg>
    <p:spTree>
      <p:nvGrpSpPr>
        <p:cNvPr id="257" name="Shape 257"/>
        <p:cNvGrpSpPr/>
        <p:nvPr/>
      </p:nvGrpSpPr>
      <p:grpSpPr>
        <a:xfrm>
          <a:off x="0" y="0"/>
          <a:ext cx="0" cy="0"/>
          <a:chOff x="0" y="0"/>
          <a:chExt cx="0" cy="0"/>
        </a:xfrm>
      </p:grpSpPr>
      <p:sp>
        <p:nvSpPr>
          <p:cNvPr id="258" name="Google Shape;258;p42"/>
          <p:cNvSpPr txBox="1"/>
          <p:nvPr>
            <p:ph idx="1" type="body"/>
          </p:nvPr>
        </p:nvSpPr>
        <p:spPr>
          <a:xfrm>
            <a:off x="3275125" y="1599600"/>
            <a:ext cx="2948700" cy="19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hu" sz="6100">
                <a:solidFill>
                  <a:schemeClr val="lt1"/>
                </a:solidFill>
                <a:latin typeface="Comic Sans MS"/>
                <a:ea typeface="Comic Sans MS"/>
                <a:cs typeface="Comic Sans MS"/>
                <a:sym typeface="Comic Sans MS"/>
              </a:rPr>
              <a:t>VÉGE!</a:t>
            </a:r>
            <a:endParaRPr b="1" i="1" sz="6100">
              <a:solidFill>
                <a:schemeClr val="lt1"/>
              </a:solidFill>
              <a:latin typeface="Comic Sans MS"/>
              <a:ea typeface="Comic Sans MS"/>
              <a:cs typeface="Comic Sans MS"/>
              <a:sym typeface="Comic Sans MS"/>
            </a:endParaRPr>
          </a:p>
        </p:txBody>
      </p:sp>
      <p:sp>
        <p:nvSpPr>
          <p:cNvPr id="259" name="Google Shape;259;p42"/>
          <p:cNvSpPr txBox="1"/>
          <p:nvPr/>
        </p:nvSpPr>
        <p:spPr>
          <a:xfrm>
            <a:off x="5486825" y="4018400"/>
            <a:ext cx="3469800" cy="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100">
                <a:solidFill>
                  <a:srgbClr val="EAD1DC"/>
                </a:solidFill>
              </a:rPr>
              <a:t>Forrás:</a:t>
            </a:r>
            <a:endParaRPr sz="1100">
              <a:solidFill>
                <a:srgbClr val="EAD1DC"/>
              </a:solidFill>
            </a:endParaRPr>
          </a:p>
          <a:p>
            <a:pPr indent="0" lvl="0" marL="0" rtl="0" algn="l">
              <a:spcBef>
                <a:spcPts val="0"/>
              </a:spcBef>
              <a:spcAft>
                <a:spcPts val="0"/>
              </a:spcAft>
              <a:buNone/>
            </a:pPr>
            <a:r>
              <a:rPr lang="hu" sz="1100" u="sng">
                <a:solidFill>
                  <a:srgbClr val="EAD1DC"/>
                </a:solidFill>
                <a:hlinkClick r:id="rId3">
                  <a:extLst>
                    <a:ext uri="{A12FA001-AC4F-418D-AE19-62706E023703}">
                      <ahyp:hlinkClr val="tx"/>
                    </a:ext>
                  </a:extLst>
                </a:hlinkClick>
              </a:rPr>
              <a:t>https://www.nepmese.hu/mesetar/mesek/holle-anyo</a:t>
            </a:r>
            <a:endParaRPr sz="1100">
              <a:solidFill>
                <a:srgbClr val="EAD1DC"/>
              </a:solidFill>
            </a:endParaRPr>
          </a:p>
          <a:p>
            <a:pPr indent="0" lvl="0" marL="0" rtl="0" algn="l">
              <a:spcBef>
                <a:spcPts val="0"/>
              </a:spcBef>
              <a:spcAft>
                <a:spcPts val="0"/>
              </a:spcAft>
              <a:buNone/>
            </a:pPr>
            <a:r>
              <a:rPr lang="hu" sz="1100">
                <a:solidFill>
                  <a:srgbClr val="EAD1DC"/>
                </a:solidFill>
              </a:rPr>
              <a:t>-képek:</a:t>
            </a:r>
            <a:endParaRPr sz="1100">
              <a:solidFill>
                <a:srgbClr val="EAD1DC"/>
              </a:solidFill>
            </a:endParaRPr>
          </a:p>
          <a:p>
            <a:pPr indent="0" lvl="0" marL="0" rtl="0" algn="l">
              <a:spcBef>
                <a:spcPts val="0"/>
              </a:spcBef>
              <a:spcAft>
                <a:spcPts val="0"/>
              </a:spcAft>
              <a:buNone/>
            </a:pPr>
            <a:r>
              <a:rPr lang="hu" sz="1100">
                <a:solidFill>
                  <a:srgbClr val="EAD1DC"/>
                </a:solidFill>
              </a:rPr>
              <a:t>Szendi-Kerekes Andrea képei (engedéllyel)</a:t>
            </a:r>
            <a:endParaRPr sz="1100">
              <a:solidFill>
                <a:srgbClr val="EAD1DC"/>
              </a:solidFill>
            </a:endParaRPr>
          </a:p>
        </p:txBody>
      </p:sp>
      <p:sp>
        <p:nvSpPr>
          <p:cNvPr id="260" name="Google Shape;260;p42"/>
          <p:cNvSpPr txBox="1"/>
          <p:nvPr/>
        </p:nvSpPr>
        <p:spPr>
          <a:xfrm>
            <a:off x="174425" y="3312100"/>
            <a:ext cx="86289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hu" sz="1800">
                <a:solidFill>
                  <a:schemeClr val="lt1"/>
                </a:solidFill>
                <a:latin typeface="Comic Sans MS"/>
                <a:ea typeface="Comic Sans MS"/>
                <a:cs typeface="Comic Sans MS"/>
                <a:sym typeface="Comic Sans MS"/>
              </a:rPr>
              <a:t>Jakob Grimm - Wilhelm Grimm Grimm legszebb meséi - Móra Ferenc Könyvkiadó Budapest - 1965</a:t>
            </a:r>
            <a:endParaRPr b="1" i="1" sz="1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chemeClr val="dk2"/>
              </a:solidFill>
            </a:endParaRPr>
          </a:p>
        </p:txBody>
      </p:sp>
      <p:pic>
        <p:nvPicPr>
          <p:cNvPr id="261" name="Google Shape;261;p42" title="Holleanyó29.mp3">
            <a:hlinkClick r:id="rId4"/>
          </p:cNvPr>
          <p:cNvPicPr preferRelativeResize="0"/>
          <p:nvPr/>
        </p:nvPicPr>
        <p:blipFill>
          <a:blip r:embed="rId5">
            <a:alphaModFix/>
          </a:blip>
          <a:stretch>
            <a:fillRect/>
          </a:stretch>
        </p:blipFill>
        <p:spPr>
          <a:xfrm>
            <a:off x="8499425" y="1831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258"/>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ppt_w</p:attrName>
                                        </p:attrNameLst>
                                      </p:cBhvr>
                                      <p:tavLst>
                                        <p:tav fmla="" tm="0">
                                          <p:val>
                                            <p:strVal val="0"/>
                                          </p:val>
                                        </p:tav>
                                        <p:tav fmla="" tm="100000">
                                          <p:val>
                                            <p:strVal val="#ppt_w"/>
                                          </p:val>
                                        </p:tav>
                                      </p:tavLst>
                                    </p:anim>
                                    <p:anim calcmode="lin" valueType="num">
                                      <p:cBhvr additive="base">
                                        <p:cTn dur="1000"/>
                                        <p:tgtEl>
                                          <p:spTgt spid="25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0" y="4538400"/>
            <a:ext cx="91440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i="1" lang="hu" sz="1300">
                <a:solidFill>
                  <a:srgbClr val="383838"/>
                </a:solidFill>
                <a:highlight>
                  <a:srgbClr val="FFFFFF"/>
                </a:highlight>
                <a:latin typeface="Comic Sans MS"/>
                <a:ea typeface="Comic Sans MS"/>
                <a:cs typeface="Comic Sans MS"/>
                <a:sym typeface="Comic Sans MS"/>
              </a:rPr>
              <a:t>Egyszer aztán úgy megvágta az ujját a szál, hogy az orsó is csupa vér lett tőle. Le akarta mosni a kútnál, de az orsó kicsusszant a kezéből, és beleesett a vízbe.</a:t>
            </a:r>
            <a:endParaRPr b="1" i="1" sz="2200">
              <a:latin typeface="Comic Sans MS"/>
              <a:ea typeface="Comic Sans MS"/>
              <a:cs typeface="Comic Sans MS"/>
              <a:sym typeface="Comic Sans MS"/>
            </a:endParaRPr>
          </a:p>
        </p:txBody>
      </p:sp>
      <p:pic>
        <p:nvPicPr>
          <p:cNvPr id="77" name="Google Shape;77;p16"/>
          <p:cNvPicPr preferRelativeResize="0"/>
          <p:nvPr/>
        </p:nvPicPr>
        <p:blipFill>
          <a:blip r:embed="rId3">
            <a:alphaModFix/>
          </a:blip>
          <a:stretch>
            <a:fillRect/>
          </a:stretch>
        </p:blipFill>
        <p:spPr>
          <a:xfrm>
            <a:off x="0" y="0"/>
            <a:ext cx="9143998" cy="4417574"/>
          </a:xfrm>
          <a:prstGeom prst="rect">
            <a:avLst/>
          </a:prstGeom>
          <a:noFill/>
          <a:ln>
            <a:noFill/>
          </a:ln>
        </p:spPr>
      </p:pic>
      <p:pic>
        <p:nvPicPr>
          <p:cNvPr id="78" name="Google Shape;78;p16" title="Holle anyó3.mp3">
            <a:hlinkClick r:id="rId4"/>
          </p:cNvPr>
          <p:cNvPicPr preferRelativeResize="0"/>
          <p:nvPr/>
        </p:nvPicPr>
        <p:blipFill>
          <a:blip r:embed="rId5">
            <a:alphaModFix/>
          </a:blip>
          <a:stretch>
            <a:fillRect/>
          </a:stretch>
        </p:blipFill>
        <p:spPr>
          <a:xfrm>
            <a:off x="8488900" y="1783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4538400"/>
            <a:ext cx="91440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i="1" lang="hu" sz="1300">
                <a:solidFill>
                  <a:srgbClr val="383838"/>
                </a:solidFill>
                <a:highlight>
                  <a:srgbClr val="FFFFFF"/>
                </a:highlight>
                <a:latin typeface="Comic Sans MS"/>
                <a:ea typeface="Comic Sans MS"/>
                <a:cs typeface="Comic Sans MS"/>
                <a:sym typeface="Comic Sans MS"/>
              </a:rPr>
              <a:t>A lány sírva fakadt, hazaszaladt a mostohájához, s elpanaszolta neki, mi történt. Az meg, ahelyett hogy megszánta volna, kegyetlenül ráripakodott: – Ha beleejtetted, szedd is ki belőle!</a:t>
            </a:r>
            <a:endParaRPr b="1" i="1" sz="2200">
              <a:latin typeface="Comic Sans MS"/>
              <a:ea typeface="Comic Sans MS"/>
              <a:cs typeface="Comic Sans MS"/>
              <a:sym typeface="Comic Sans MS"/>
            </a:endParaRPr>
          </a:p>
        </p:txBody>
      </p:sp>
      <p:pic>
        <p:nvPicPr>
          <p:cNvPr id="84" name="Google Shape;84;p17"/>
          <p:cNvPicPr preferRelativeResize="0"/>
          <p:nvPr/>
        </p:nvPicPr>
        <p:blipFill>
          <a:blip r:embed="rId3">
            <a:alphaModFix/>
          </a:blip>
          <a:stretch>
            <a:fillRect/>
          </a:stretch>
        </p:blipFill>
        <p:spPr>
          <a:xfrm>
            <a:off x="0" y="0"/>
            <a:ext cx="9144001" cy="4538399"/>
          </a:xfrm>
          <a:prstGeom prst="rect">
            <a:avLst/>
          </a:prstGeom>
          <a:noFill/>
          <a:ln>
            <a:noFill/>
          </a:ln>
        </p:spPr>
      </p:pic>
      <p:pic>
        <p:nvPicPr>
          <p:cNvPr id="85" name="Google Shape;85;p17" title="Holle anyó4.mp3">
            <a:hlinkClick r:id="rId4"/>
          </p:cNvPr>
          <p:cNvPicPr preferRelativeResize="0"/>
          <p:nvPr/>
        </p:nvPicPr>
        <p:blipFill>
          <a:blip r:embed="rId5">
            <a:alphaModFix/>
          </a:blip>
          <a:stretch>
            <a:fillRect/>
          </a:stretch>
        </p:blipFill>
        <p:spPr>
          <a:xfrm>
            <a:off x="8550325" y="1475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0" y="4538400"/>
            <a:ext cx="91440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70"/>
              <a:buNone/>
            </a:pPr>
            <a:r>
              <a:rPr b="1" i="1" lang="hu" sz="1300">
                <a:solidFill>
                  <a:srgbClr val="383838"/>
                </a:solidFill>
                <a:highlight>
                  <a:srgbClr val="FFFFFF"/>
                </a:highlight>
                <a:latin typeface="Comic Sans MS"/>
                <a:ea typeface="Comic Sans MS"/>
                <a:cs typeface="Comic Sans MS"/>
                <a:sym typeface="Comic Sans MS"/>
              </a:rPr>
              <a:t>Szegény lány visszament a kúthoz, nem tudta, mitévő legyen; félelmében végül is az orsó után ugrott. Elvesztette az eszméletét, s mikor aztán magához tért, egy szép, napfényes, virágos mezőn találta magát.</a:t>
            </a:r>
            <a:endParaRPr b="1" i="1" sz="1760">
              <a:latin typeface="Comic Sans MS"/>
              <a:ea typeface="Comic Sans MS"/>
              <a:cs typeface="Comic Sans MS"/>
              <a:sym typeface="Comic Sans MS"/>
            </a:endParaRPr>
          </a:p>
        </p:txBody>
      </p:sp>
      <p:pic>
        <p:nvPicPr>
          <p:cNvPr id="91" name="Google Shape;91;p18"/>
          <p:cNvPicPr preferRelativeResize="0"/>
          <p:nvPr/>
        </p:nvPicPr>
        <p:blipFill>
          <a:blip r:embed="rId3">
            <a:alphaModFix/>
          </a:blip>
          <a:stretch>
            <a:fillRect/>
          </a:stretch>
        </p:blipFill>
        <p:spPr>
          <a:xfrm>
            <a:off x="0" y="0"/>
            <a:ext cx="9143999" cy="4538401"/>
          </a:xfrm>
          <a:prstGeom prst="rect">
            <a:avLst/>
          </a:prstGeom>
          <a:noFill/>
          <a:ln>
            <a:noFill/>
          </a:ln>
        </p:spPr>
      </p:pic>
      <p:pic>
        <p:nvPicPr>
          <p:cNvPr id="92" name="Google Shape;92;p18" title="Holle anyó5.mp3">
            <a:hlinkClick r:id="rId4"/>
          </p:cNvPr>
          <p:cNvPicPr preferRelativeResize="0"/>
          <p:nvPr/>
        </p:nvPicPr>
        <p:blipFill>
          <a:blip r:embed="rId5">
            <a:alphaModFix/>
          </a:blip>
          <a:stretch>
            <a:fillRect/>
          </a:stretch>
        </p:blipFill>
        <p:spPr>
          <a:xfrm>
            <a:off x="8442875" y="1936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1000"/>
                                        <p:tgtEl>
                                          <p:spTgt spid="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0" y="4476225"/>
            <a:ext cx="91440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70"/>
              <a:buNone/>
            </a:pPr>
            <a:r>
              <a:rPr b="1" i="1" lang="hu" sz="1300">
                <a:solidFill>
                  <a:srgbClr val="383838"/>
                </a:solidFill>
                <a:highlight>
                  <a:srgbClr val="FFFFFF"/>
                </a:highlight>
                <a:latin typeface="Comic Sans MS"/>
                <a:ea typeface="Comic Sans MS"/>
                <a:cs typeface="Comic Sans MS"/>
                <a:sym typeface="Comic Sans MS"/>
              </a:rPr>
              <a:t>Elindult, ment, mendegélt; egyszer csak egy kemencéhez ért. A kemence tele volt kenyérrel, s a kenyerek azt kiabálták: – Húzz ki hamar! Húzz ki hamar, mert megégek! Már régen kisültem! A lány nekilátott, és szép sorjában mind kiszedte őket a lapáttal.</a:t>
            </a:r>
            <a:endParaRPr b="1" i="1" sz="1760">
              <a:latin typeface="Comic Sans MS"/>
              <a:ea typeface="Comic Sans MS"/>
              <a:cs typeface="Comic Sans MS"/>
              <a:sym typeface="Comic Sans MS"/>
            </a:endParaRPr>
          </a:p>
        </p:txBody>
      </p:sp>
      <p:pic>
        <p:nvPicPr>
          <p:cNvPr id="98" name="Google Shape;98;p19"/>
          <p:cNvPicPr preferRelativeResize="0"/>
          <p:nvPr/>
        </p:nvPicPr>
        <p:blipFill>
          <a:blip r:embed="rId3">
            <a:alphaModFix/>
          </a:blip>
          <a:stretch>
            <a:fillRect/>
          </a:stretch>
        </p:blipFill>
        <p:spPr>
          <a:xfrm>
            <a:off x="0" y="0"/>
            <a:ext cx="9143998" cy="4476224"/>
          </a:xfrm>
          <a:prstGeom prst="rect">
            <a:avLst/>
          </a:prstGeom>
          <a:noFill/>
          <a:ln>
            <a:noFill/>
          </a:ln>
        </p:spPr>
      </p:pic>
      <p:pic>
        <p:nvPicPr>
          <p:cNvPr id="99" name="Google Shape;99;p19" title="Holle anyó6.mp3">
            <a:hlinkClick r:id="rId4"/>
          </p:cNvPr>
          <p:cNvPicPr preferRelativeResize="0"/>
          <p:nvPr/>
        </p:nvPicPr>
        <p:blipFill>
          <a:blip r:embed="rId5">
            <a:alphaModFix/>
          </a:blip>
          <a:stretch>
            <a:fillRect/>
          </a:stretch>
        </p:blipFill>
        <p:spPr>
          <a:xfrm>
            <a:off x="8534950" y="1629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0" y="4538400"/>
            <a:ext cx="9144000" cy="6051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b="1" i="1" lang="hu">
                <a:latin typeface="Comic Sans MS"/>
                <a:ea typeface="Comic Sans MS"/>
                <a:cs typeface="Comic Sans MS"/>
                <a:sym typeface="Comic Sans MS"/>
              </a:rPr>
              <a:t>Aztán továbbment; ment, mendegélt, míg egy almafához nem ért. A fa tele volt almával, és azt kiabálta: – Rázz meg! Rázz meg! Minden almám megérett már!</a:t>
            </a:r>
            <a:endParaRPr b="1" i="1">
              <a:latin typeface="Comic Sans MS"/>
              <a:ea typeface="Comic Sans MS"/>
              <a:cs typeface="Comic Sans MS"/>
              <a:sym typeface="Comic Sans MS"/>
            </a:endParaRPr>
          </a:p>
        </p:txBody>
      </p:sp>
      <p:pic>
        <p:nvPicPr>
          <p:cNvPr id="105" name="Google Shape;105;p20"/>
          <p:cNvPicPr preferRelativeResize="0"/>
          <p:nvPr/>
        </p:nvPicPr>
        <p:blipFill>
          <a:blip r:embed="rId3">
            <a:alphaModFix/>
          </a:blip>
          <a:stretch>
            <a:fillRect/>
          </a:stretch>
        </p:blipFill>
        <p:spPr>
          <a:xfrm>
            <a:off x="0" y="0"/>
            <a:ext cx="9143999" cy="4538400"/>
          </a:xfrm>
          <a:prstGeom prst="rect">
            <a:avLst/>
          </a:prstGeom>
          <a:noFill/>
          <a:ln>
            <a:noFill/>
          </a:ln>
        </p:spPr>
      </p:pic>
      <p:pic>
        <p:nvPicPr>
          <p:cNvPr id="106" name="Google Shape;106;p20" title="Holleanyó7.mp3">
            <a:hlinkClick r:id="rId4"/>
          </p:cNvPr>
          <p:cNvPicPr preferRelativeResize="0"/>
          <p:nvPr/>
        </p:nvPicPr>
        <p:blipFill>
          <a:blip r:embed="rId5">
            <a:alphaModFix/>
          </a:blip>
          <a:stretch>
            <a:fillRect/>
          </a:stretch>
        </p:blipFill>
        <p:spPr>
          <a:xfrm>
            <a:off x="8350725" y="2397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4538400"/>
            <a:ext cx="9144000" cy="605100"/>
          </a:xfrm>
          <a:prstGeom prst="rect">
            <a:avLst/>
          </a:prstGeom>
        </p:spPr>
        <p:txBody>
          <a:bodyPr anchorCtr="0" anchor="ctr" bIns="91425" lIns="91425" spcFirstLastPara="1" rIns="91425" wrap="square" tIns="91425">
            <a:normAutofit fontScale="85000" lnSpcReduction="10000"/>
          </a:bodyPr>
          <a:lstStyle/>
          <a:p>
            <a:pPr indent="0" lvl="0" marL="0" rtl="0" algn="ctr">
              <a:spcBef>
                <a:spcPts val="0"/>
              </a:spcBef>
              <a:spcAft>
                <a:spcPts val="0"/>
              </a:spcAft>
              <a:buNone/>
            </a:pPr>
            <a:r>
              <a:rPr b="1" i="1" lang="hu">
                <a:latin typeface="Comic Sans MS"/>
                <a:ea typeface="Comic Sans MS"/>
                <a:cs typeface="Comic Sans MS"/>
                <a:sym typeface="Comic Sans MS"/>
              </a:rPr>
              <a:t>A lány megrázta a fát, hogy csak úgy hullott a sok alma, mint a zápor. Addig rázta, míg az utolsó szem is le nem hullott róla. Akkor az egészet szépen kupacba rakta, és továbbindult.</a:t>
            </a:r>
            <a:endParaRPr b="1" i="1">
              <a:latin typeface="Comic Sans MS"/>
              <a:ea typeface="Comic Sans MS"/>
              <a:cs typeface="Comic Sans MS"/>
              <a:sym typeface="Comic Sans MS"/>
            </a:endParaRPr>
          </a:p>
        </p:txBody>
      </p:sp>
      <p:pic>
        <p:nvPicPr>
          <p:cNvPr id="112" name="Google Shape;112;p21"/>
          <p:cNvPicPr preferRelativeResize="0"/>
          <p:nvPr/>
        </p:nvPicPr>
        <p:blipFill>
          <a:blip r:embed="rId3">
            <a:alphaModFix/>
          </a:blip>
          <a:stretch>
            <a:fillRect/>
          </a:stretch>
        </p:blipFill>
        <p:spPr>
          <a:xfrm>
            <a:off x="0" y="0"/>
            <a:ext cx="9144000" cy="4538401"/>
          </a:xfrm>
          <a:prstGeom prst="rect">
            <a:avLst/>
          </a:prstGeom>
          <a:noFill/>
          <a:ln>
            <a:noFill/>
          </a:ln>
        </p:spPr>
      </p:pic>
      <p:pic>
        <p:nvPicPr>
          <p:cNvPr id="113" name="Google Shape;113;p21" title="Holleanyó8.mp3">
            <a:hlinkClick r:id="rId4"/>
          </p:cNvPr>
          <p:cNvPicPr preferRelativeResize="0"/>
          <p:nvPr/>
        </p:nvPicPr>
        <p:blipFill>
          <a:blip r:embed="rId5">
            <a:alphaModFix/>
          </a:blip>
          <a:stretch>
            <a:fillRect/>
          </a:stretch>
        </p:blipFill>
        <p:spPr>
          <a:xfrm>
            <a:off x="8442850" y="1782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